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tags/tag29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1.xml" ContentType="application/vnd.openxmlformats-officedocument.presentationml.tags+xml"/>
  <Override PartName="/ppt/tags/tag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3.xml" ContentType="application/vnd.openxmlformats-officedocument.presentationml.tags+xml"/>
  <Override PartName="/ppt/tags/tag37.xml" ContentType="application/vnd.openxmlformats-officedocument.presentationml.tags+xml"/>
  <Override PartName="/ppt/tags/tag1.xml" ContentType="application/vnd.openxmlformats-officedocument.presentationml.tags+xml"/>
  <Override PartName="/ppt/tags/tag32.xml" ContentType="application/vnd.openxmlformats-officedocument.presentationml.tags+xml"/>
  <Override PartName="/ppt/tags/tag28.xml" ContentType="application/vnd.openxmlformats-officedocument.presentationml.tags+xml"/>
  <Override PartName="/ppt/tags/tag2.xml" ContentType="application/vnd.openxmlformats-officedocument.presentationml.tags+xml"/>
  <Override PartName="/ppt/tags/tag30.xml" ContentType="application/vnd.openxmlformats-officedocument.presentationml.tags+xml"/>
  <Override PartName="/ppt/tags/tag26.xml" ContentType="application/vnd.openxmlformats-officedocument.presentationml.tags+xml"/>
  <Override PartName="/ppt/tags/tag6.xml" ContentType="application/vnd.openxmlformats-officedocument.presentationml.tags+xml"/>
  <Override PartName="/ppt/tags/tag15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14.xml" ContentType="application/vnd.openxmlformats-officedocument.presentationml.tags+xml"/>
  <Override PartName="/ppt/tags/tag16.xml" ContentType="application/vnd.openxmlformats-officedocument.presentationml.tags+xml"/>
  <Override PartName="/ppt/revisionInfo.xml" ContentType="application/vnd.ms-powerpoint.revisioninfo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13.xml" ContentType="application/vnd.openxmlformats-officedocument.presentationml.tags+xml"/>
  <Override PartName="/ppt/tags/tag7.xml" ContentType="application/vnd.openxmlformats-officedocument.presentationml.tags+xml"/>
  <Override PartName="/ppt/tags/tag2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24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3.xml" ContentType="application/vnd.openxmlformats-officedocument.presentationml.tags+xml"/>
  <Override PartName="/ppt/tags/tag12.xml" ContentType="application/vnd.openxmlformats-officedocument.presentationml.tags+xml"/>
  <Override PartName="/ppt/tags/tag2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1" r:id="rId3"/>
    <p:sldId id="272" r:id="rId4"/>
    <p:sldId id="273" r:id="rId5"/>
    <p:sldId id="274" r:id="rId6"/>
    <p:sldId id="276" r:id="rId7"/>
    <p:sldId id="275" r:id="rId8"/>
    <p:sldId id="280" r:id="rId9"/>
    <p:sldId id="282" r:id="rId10"/>
    <p:sldId id="277" r:id="rId11"/>
    <p:sldId id="278" r:id="rId12"/>
    <p:sldId id="279" r:id="rId13"/>
    <p:sldId id="270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Extrabold" panose="020B0906030804020204" pitchFamily="34" charset="0"/>
      <p:bold r:id="rId21"/>
      <p:boldItalic r:id="rId22"/>
    </p:embeddedFont>
    <p:embeddedFont>
      <p:font typeface="Open Sans Light" panose="020B0306030504020204" pitchFamily="34" charset="0"/>
      <p:regular r:id="rId23"/>
      <p:italic r:id="rId24"/>
    </p:embeddedFont>
  </p:embeddedFontLst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5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2788">
          <p15:clr>
            <a:srgbClr val="A4A3A4"/>
          </p15:clr>
        </p15:guide>
        <p15:guide id="4" orient="horz" pos="1190">
          <p15:clr>
            <a:srgbClr val="A4A3A4"/>
          </p15:clr>
        </p15:guide>
        <p15:guide id="5" orient="horz" pos="849">
          <p15:clr>
            <a:srgbClr val="A4A3A4"/>
          </p15:clr>
        </p15:guide>
        <p15:guide id="6" orient="horz" pos="1461">
          <p15:clr>
            <a:srgbClr val="A4A3A4"/>
          </p15:clr>
        </p15:guide>
        <p15:guide id="7" pos="5568">
          <p15:clr>
            <a:srgbClr val="A4A3A4"/>
          </p15:clr>
        </p15:guide>
        <p15:guide id="8" pos="408">
          <p15:clr>
            <a:srgbClr val="A4A3A4"/>
          </p15:clr>
        </p15:guide>
        <p15:guide id="9" pos="4378">
          <p15:clr>
            <a:srgbClr val="A4A3A4"/>
          </p15:clr>
        </p15:guide>
        <p15:guide id="10" pos="2279">
          <p15:clr>
            <a:srgbClr val="A4A3A4"/>
          </p15:clr>
        </p15:guide>
        <p15:guide id="11" pos="24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897C1-0F10-456E-989A-3B8CEB859F8A}" v="1850" dt="2019-07-04T16:11:46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2" autoAdjust="0"/>
    <p:restoredTop sz="94690"/>
  </p:normalViewPr>
  <p:slideViewPr>
    <p:cSldViewPr snapToGrid="0">
      <p:cViewPr>
        <p:scale>
          <a:sx n="180" d="100"/>
          <a:sy n="180" d="100"/>
        </p:scale>
        <p:origin x="1116" y="680"/>
      </p:cViewPr>
      <p:guideLst>
        <p:guide orient="horz" pos="3065"/>
        <p:guide orient="horz" pos="259"/>
        <p:guide orient="horz" pos="2788"/>
        <p:guide orient="horz" pos="1190"/>
        <p:guide orient="horz" pos="849"/>
        <p:guide orient="horz" pos="1461"/>
        <p:guide pos="5568"/>
        <p:guide pos="408"/>
        <p:guide pos="4378"/>
        <p:guide pos="2279"/>
        <p:guide pos="24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28"/>
    </p:cViewPr>
  </p:sorterViewPr>
  <p:notesViewPr>
    <p:cSldViewPr snapToGrid="0">
      <p:cViewPr varScale="1">
        <p:scale>
          <a:sx n="87" d="100"/>
          <a:sy n="87" d="100"/>
        </p:scale>
        <p:origin x="-295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gs" Target="tags/tag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7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005B5-CBA1-4127-A703-4CFBE019DBC0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8218D-A1EF-4270-B3C6-C2194F9911E9}" type="slidenum">
              <a:rPr lang="de-DE" smtClean="0"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36424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21384-7A9B-4805-88EE-E016801B6876}" type="datetimeFigureOut">
              <a:rPr lang="en-GB" smtClean="0"/>
              <a:t>04/07/2019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934136" y="685800"/>
            <a:ext cx="2989729" cy="168172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77190" y="2596123"/>
            <a:ext cx="6126480" cy="92333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Fourths level</a:t>
            </a:r>
          </a:p>
          <a:p>
            <a:pPr lvl="4"/>
            <a:r>
              <a:rPr lang="en-GB" noProof="0" dirty="0"/>
              <a:t>Fifths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D85DB-9BA6-42B2-8880-868EB68F73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16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9388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914400" rtl="0" eaLnBrk="1" latinLnBrk="0" hangingPunct="1">
      <a:buFont typeface="Wingdings" panose="05000000000000000000" pitchFamily="2" charset="2"/>
      <a:buChar char="§"/>
      <a:tabLst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79388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3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58309084"/>
              </p:ext>
            </p:extLst>
          </p:nvPr>
        </p:nvGraphicFramePr>
        <p:xfrm>
          <a:off x="1589" y="1430"/>
          <a:ext cx="1587" cy="1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430"/>
                        <a:ext cx="1587" cy="1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47700" y="1047230"/>
            <a:ext cx="6302375" cy="538609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3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47700" y="1701785"/>
            <a:ext cx="6302375" cy="353943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3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5627" y="199"/>
            <a:ext cx="1808373" cy="5144207"/>
            <a:chOff x="7335627" y="199"/>
            <a:chExt cx="1808373" cy="5144207"/>
          </a:xfrm>
        </p:grpSpPr>
        <p:sp>
          <p:nvSpPr>
            <p:cNvPr id="9" name="object 4"/>
            <p:cNvSpPr/>
            <p:nvPr/>
          </p:nvSpPr>
          <p:spPr>
            <a:xfrm>
              <a:off x="7335627" y="199"/>
              <a:ext cx="1425388" cy="5144206"/>
            </a:xfrm>
            <a:custGeom>
              <a:avLst/>
              <a:gdLst/>
              <a:ahLst/>
              <a:cxnLst/>
              <a:rect l="l" t="t" r="r" b="b"/>
              <a:pathLst>
                <a:path w="1447165" h="5112385">
                  <a:moveTo>
                    <a:pt x="1446606" y="0"/>
                  </a:moveTo>
                  <a:lnTo>
                    <a:pt x="1089609" y="0"/>
                  </a:lnTo>
                  <a:lnTo>
                    <a:pt x="0" y="5112004"/>
                  </a:lnTo>
                  <a:lnTo>
                    <a:pt x="366610" y="5112004"/>
                  </a:lnTo>
                  <a:lnTo>
                    <a:pt x="144660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object 5"/>
            <p:cNvSpPr/>
            <p:nvPr/>
          </p:nvSpPr>
          <p:spPr>
            <a:xfrm>
              <a:off x="7696721" y="200"/>
              <a:ext cx="1447279" cy="5144206"/>
            </a:xfrm>
            <a:custGeom>
              <a:avLst/>
              <a:gdLst/>
              <a:ahLst/>
              <a:cxnLst/>
              <a:rect l="l" t="t" r="r" b="b"/>
              <a:pathLst>
                <a:path w="1469390" h="5112385">
                  <a:moveTo>
                    <a:pt x="1079995" y="0"/>
                  </a:moveTo>
                  <a:lnTo>
                    <a:pt x="0" y="5112004"/>
                  </a:lnTo>
                  <a:lnTo>
                    <a:pt x="1469389" y="5112004"/>
                  </a:lnTo>
                  <a:lnTo>
                    <a:pt x="1469389" y="1790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" name="Picture 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5289" y="4325078"/>
              <a:ext cx="821378" cy="536283"/>
            </a:xfrm>
            <a:prstGeom prst="rect">
              <a:avLst/>
            </a:prstGeom>
          </p:spPr>
        </p:pic>
      </p:grpSp>
      <p:grpSp>
        <p:nvGrpSpPr>
          <p:cNvPr id="27" name="Gruppieren 26"/>
          <p:cNvGrpSpPr/>
          <p:nvPr userDrawn="1"/>
        </p:nvGrpSpPr>
        <p:grpSpPr>
          <a:xfrm>
            <a:off x="647700" y="-259080"/>
            <a:ext cx="8191500" cy="5684520"/>
            <a:chOff x="647700" y="-259080"/>
            <a:chExt cx="8191500" cy="5684520"/>
          </a:xfrm>
        </p:grpSpPr>
        <p:cxnSp>
          <p:nvCxnSpPr>
            <p:cNvPr id="28" name="Gerade Verbindung 27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6" name="Gerade Verbindung 15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9756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with Headline left and Tex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770600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8191500" cy="253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level, text box is movable on here position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8191500" cy="106182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8" name="Gerade Verbindung 7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5900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888093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7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8191500" cy="106182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8" name="Gerade Verbindung 7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22269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with Headline right and Tex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964955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8191500" cy="253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level, text box is movable on here position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8191500" cy="1061829"/>
          </a:xfrm>
        </p:spPr>
        <p:txBody>
          <a:bodyPr/>
          <a:lstStyle>
            <a:lvl1pPr algn="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8" name="Gerade Verbindung 7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21242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left and Tex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505141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621088" cy="5143498"/>
          </a:xfrm>
          <a:custGeom>
            <a:avLst/>
            <a:gdLst/>
            <a:ahLst/>
            <a:cxnLst/>
            <a:rect l="l" t="t" r="r" b="b"/>
            <a:pathLst>
              <a:path w="3621088" h="5143498">
                <a:moveTo>
                  <a:pt x="0" y="0"/>
                </a:moveTo>
                <a:lnTo>
                  <a:pt x="3621088" y="0"/>
                </a:lnTo>
                <a:lnTo>
                  <a:pt x="3621088" y="197"/>
                </a:lnTo>
                <a:lnTo>
                  <a:pt x="3610218" y="197"/>
                </a:lnTo>
                <a:lnTo>
                  <a:pt x="2534345" y="5143299"/>
                </a:lnTo>
                <a:lnTo>
                  <a:pt x="0" y="5143498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182016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617913" y="1889124"/>
            <a:ext cx="5221287" cy="2536825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3617913" y="411163"/>
            <a:ext cx="5221287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4072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2 left and Tex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46672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9"/>
            <a:ext cx="4575809" cy="5143480"/>
          </a:xfrm>
          <a:custGeom>
            <a:avLst/>
            <a:gdLst/>
            <a:ahLst/>
            <a:cxnLst/>
            <a:rect l="l" t="t" r="r" b="b"/>
            <a:pathLst>
              <a:path w="4575809" h="5143480">
                <a:moveTo>
                  <a:pt x="0" y="0"/>
                </a:moveTo>
                <a:lnTo>
                  <a:pt x="4575809" y="188"/>
                </a:lnTo>
                <a:lnTo>
                  <a:pt x="3499936" y="5143290"/>
                </a:lnTo>
                <a:lnTo>
                  <a:pt x="0" y="514348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146425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1889124"/>
            <a:ext cx="4047686" cy="2536825"/>
          </a:xfrm>
        </p:spPr>
        <p:txBody>
          <a:bodyPr/>
          <a:lstStyle>
            <a:lvl1pPr>
              <a:lnSpc>
                <a:spcPct val="100000"/>
              </a:lnSpc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4787900" y="411163"/>
            <a:ext cx="4047686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8567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05657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0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9"/>
            <a:ext cx="4575809" cy="5143480"/>
          </a:xfrm>
          <a:custGeom>
            <a:avLst/>
            <a:gdLst/>
            <a:ahLst/>
            <a:cxnLst/>
            <a:rect l="l" t="t" r="r" b="b"/>
            <a:pathLst>
              <a:path w="4575809" h="5143480">
                <a:moveTo>
                  <a:pt x="0" y="0"/>
                </a:moveTo>
                <a:lnTo>
                  <a:pt x="4575809" y="188"/>
                </a:lnTo>
                <a:lnTo>
                  <a:pt x="3499936" y="5143290"/>
                </a:lnTo>
                <a:lnTo>
                  <a:pt x="0" y="514348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146425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1889124"/>
            <a:ext cx="4047686" cy="2536825"/>
          </a:xfrm>
        </p:spPr>
        <p:txBody>
          <a:bodyPr/>
          <a:lstStyle>
            <a:lvl1pPr>
              <a:lnSpc>
                <a:spcPct val="100000"/>
              </a:lnSpc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4787900" y="411163"/>
            <a:ext cx="4047686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custDataLst>
      <p:tags r:id="rId2"/>
    </p:custDataLst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178606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/>
          <p:cNvSpPr>
            <a:spLocks noGrp="1"/>
          </p:cNvSpPr>
          <p:nvPr>
            <p:ph type="pic" sz="quarter" idx="14" hasCustomPrompt="1"/>
          </p:nvPr>
        </p:nvSpPr>
        <p:spPr>
          <a:xfrm>
            <a:off x="5507807" y="0"/>
            <a:ext cx="3636193" cy="5143500"/>
          </a:xfrm>
          <a:custGeom>
            <a:avLst/>
            <a:gdLst>
              <a:gd name="connsiteX0" fmla="*/ 0 w 3817937"/>
              <a:gd name="connsiteY0" fmla="*/ 197 h 5143500"/>
              <a:gd name="connsiteX1" fmla="*/ 3817937 w 3817937"/>
              <a:gd name="connsiteY1" fmla="*/ 0 h 5143500"/>
              <a:gd name="connsiteX2" fmla="*/ 3817937 w 3817937"/>
              <a:gd name="connsiteY2" fmla="*/ 5143500 h 5143500"/>
              <a:gd name="connsiteX3" fmla="*/ 0 w 3817937"/>
              <a:gd name="connsiteY3" fmla="*/ 5143500 h 5143500"/>
              <a:gd name="connsiteX4" fmla="*/ 0 w 3817937"/>
              <a:gd name="connsiteY4" fmla="*/ 5143299 h 5143500"/>
              <a:gd name="connsiteX5" fmla="*/ 181744 w 3817937"/>
              <a:gd name="connsiteY5" fmla="*/ 5143299 h 5143500"/>
              <a:gd name="connsiteX6" fmla="*/ 1257617 w 3817937"/>
              <a:gd name="connsiteY6" fmla="*/ 197 h 5143500"/>
              <a:gd name="connsiteX7" fmla="*/ 0 w 3817937"/>
              <a:gd name="connsiteY7" fmla="*/ 197 h 5143500"/>
              <a:gd name="connsiteX0" fmla="*/ 1257617 w 3817937"/>
              <a:gd name="connsiteY0" fmla="*/ 197 h 5143500"/>
              <a:gd name="connsiteX1" fmla="*/ 3817937 w 3817937"/>
              <a:gd name="connsiteY1" fmla="*/ 0 h 5143500"/>
              <a:gd name="connsiteX2" fmla="*/ 3817937 w 3817937"/>
              <a:gd name="connsiteY2" fmla="*/ 5143500 h 5143500"/>
              <a:gd name="connsiteX3" fmla="*/ 0 w 3817937"/>
              <a:gd name="connsiteY3" fmla="*/ 5143500 h 5143500"/>
              <a:gd name="connsiteX4" fmla="*/ 0 w 3817937"/>
              <a:gd name="connsiteY4" fmla="*/ 5143299 h 5143500"/>
              <a:gd name="connsiteX5" fmla="*/ 181744 w 3817937"/>
              <a:gd name="connsiteY5" fmla="*/ 5143299 h 5143500"/>
              <a:gd name="connsiteX6" fmla="*/ 1257617 w 3817937"/>
              <a:gd name="connsiteY6" fmla="*/ 197 h 5143500"/>
              <a:gd name="connsiteX0" fmla="*/ 1257617 w 3817937"/>
              <a:gd name="connsiteY0" fmla="*/ 197 h 5143500"/>
              <a:gd name="connsiteX1" fmla="*/ 3817937 w 3817937"/>
              <a:gd name="connsiteY1" fmla="*/ 0 h 5143500"/>
              <a:gd name="connsiteX2" fmla="*/ 3817937 w 3817937"/>
              <a:gd name="connsiteY2" fmla="*/ 5143500 h 5143500"/>
              <a:gd name="connsiteX3" fmla="*/ 0 w 3817937"/>
              <a:gd name="connsiteY3" fmla="*/ 5143500 h 5143500"/>
              <a:gd name="connsiteX4" fmla="*/ 181744 w 3817937"/>
              <a:gd name="connsiteY4" fmla="*/ 5143299 h 5143500"/>
              <a:gd name="connsiteX5" fmla="*/ 1257617 w 3817937"/>
              <a:gd name="connsiteY5" fmla="*/ 197 h 5143500"/>
              <a:gd name="connsiteX0" fmla="*/ 1075873 w 3636193"/>
              <a:gd name="connsiteY0" fmla="*/ 197 h 5143500"/>
              <a:gd name="connsiteX1" fmla="*/ 3636193 w 3636193"/>
              <a:gd name="connsiteY1" fmla="*/ 0 h 5143500"/>
              <a:gd name="connsiteX2" fmla="*/ 3636193 w 3636193"/>
              <a:gd name="connsiteY2" fmla="*/ 5143500 h 5143500"/>
              <a:gd name="connsiteX3" fmla="*/ 0 w 3636193"/>
              <a:gd name="connsiteY3" fmla="*/ 5143299 h 5143500"/>
              <a:gd name="connsiteX4" fmla="*/ 1075873 w 3636193"/>
              <a:gd name="connsiteY4" fmla="*/ 19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193" h="5143500">
                <a:moveTo>
                  <a:pt x="1075873" y="197"/>
                </a:moveTo>
                <a:lnTo>
                  <a:pt x="3636193" y="0"/>
                </a:lnTo>
                <a:lnTo>
                  <a:pt x="3636193" y="5143500"/>
                </a:lnTo>
                <a:lnTo>
                  <a:pt x="0" y="5143299"/>
                </a:lnTo>
                <a:lnTo>
                  <a:pt x="1075873" y="197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02251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4853940" cy="2536825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4853940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34533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2 right and Tex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79494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3825875" y="0"/>
            <a:ext cx="5318125" cy="5143500"/>
          </a:xfrm>
          <a:custGeom>
            <a:avLst/>
            <a:gdLst/>
            <a:ahLst/>
            <a:cxnLst/>
            <a:rect l="l" t="t" r="r" b="b"/>
            <a:pathLst>
              <a:path w="5318125" h="5143500">
                <a:moveTo>
                  <a:pt x="3689350" y="0"/>
                </a:moveTo>
                <a:lnTo>
                  <a:pt x="5318125" y="0"/>
                </a:lnTo>
                <a:lnTo>
                  <a:pt x="5318125" y="5143500"/>
                </a:lnTo>
                <a:lnTo>
                  <a:pt x="3689350" y="5143500"/>
                </a:lnTo>
                <a:lnTo>
                  <a:pt x="3689350" y="5143427"/>
                </a:lnTo>
                <a:lnTo>
                  <a:pt x="0" y="5143297"/>
                </a:lnTo>
                <a:lnTo>
                  <a:pt x="1075873" y="195"/>
                </a:lnTo>
                <a:lnTo>
                  <a:pt x="3689350" y="83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820319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3178175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1889125"/>
            <a:ext cx="3178175" cy="2536825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US" noProof="0" dirty="0"/>
              <a:t>Insert text here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9905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/3 and Tex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737395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/>
          <p:cNvSpPr>
            <a:spLocks noGrp="1"/>
          </p:cNvSpPr>
          <p:nvPr>
            <p:ph type="pic" sz="quarter" idx="14" hasCustomPrompt="1"/>
          </p:nvPr>
        </p:nvSpPr>
        <p:spPr>
          <a:xfrm>
            <a:off x="2543627" y="7"/>
            <a:ext cx="6600373" cy="5143489"/>
          </a:xfrm>
          <a:custGeom>
            <a:avLst/>
            <a:gdLst/>
            <a:ahLst/>
            <a:cxnLst/>
            <a:rect l="l" t="t" r="r" b="b"/>
            <a:pathLst>
              <a:path w="6600373" h="5143489">
                <a:moveTo>
                  <a:pt x="6600373" y="0"/>
                </a:moveTo>
                <a:lnTo>
                  <a:pt x="6600373" y="5143489"/>
                </a:lnTo>
                <a:lnTo>
                  <a:pt x="0" y="5143293"/>
                </a:lnTo>
                <a:lnTo>
                  <a:pt x="1075873" y="191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38071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1752600" cy="2536825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1752600" cy="1061829"/>
          </a:xfrm>
        </p:spPr>
        <p:txBody>
          <a:bodyPr/>
          <a:lstStyle>
            <a:lvl1pPr>
              <a:defRPr cap="all" baseline="0">
                <a:solidFill>
                  <a:srgbClr val="0033A0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894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37490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>
            <a:spLocks/>
          </p:cNvSpPr>
          <p:nvPr userDrawn="1"/>
        </p:nvSpPr>
        <p:spPr bwMode="gray">
          <a:xfrm>
            <a:off x="4892119" y="2303589"/>
            <a:ext cx="3063161" cy="537115"/>
          </a:xfrm>
          <a:prstGeom prst="rect">
            <a:avLst/>
          </a:prstGeom>
        </p:spPr>
        <p:txBody>
          <a:bodyPr vert="horz" wrap="square" lIns="0" tIns="1376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510">
              <a:spcBef>
                <a:spcPts val="109"/>
              </a:spcBef>
            </a:pPr>
            <a:r>
              <a:rPr lang="en-US" sz="3400" b="1" dirty="0">
                <a:solidFill>
                  <a:srgbClr val="0033A0"/>
                </a:solidFill>
                <a:latin typeface="Open Sans"/>
                <a:cs typeface="Open Sans"/>
              </a:rPr>
              <a:t>THANK YOU</a:t>
            </a:r>
            <a:endParaRPr lang="en-US" sz="3400" dirty="0">
              <a:solidFill>
                <a:srgbClr val="0033A0"/>
              </a:solidFill>
              <a:latin typeface="Open Sans"/>
              <a:cs typeface="Open Sans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289" y="4325078"/>
            <a:ext cx="821378" cy="536283"/>
          </a:xfrm>
          <a:prstGeom prst="rect">
            <a:avLst/>
          </a:prstGeom>
        </p:spPr>
      </p:pic>
      <p:sp>
        <p:nvSpPr>
          <p:cNvPr id="7" name="Bildplatzhalt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621088" cy="5143498"/>
          </a:xfrm>
          <a:custGeom>
            <a:avLst/>
            <a:gdLst/>
            <a:ahLst/>
            <a:cxnLst/>
            <a:rect l="l" t="t" r="r" b="b"/>
            <a:pathLst>
              <a:path w="3621088" h="5143498">
                <a:moveTo>
                  <a:pt x="0" y="0"/>
                </a:moveTo>
                <a:lnTo>
                  <a:pt x="3621088" y="0"/>
                </a:lnTo>
                <a:lnTo>
                  <a:pt x="3621088" y="197"/>
                </a:lnTo>
                <a:lnTo>
                  <a:pt x="3610218" y="197"/>
                </a:lnTo>
                <a:lnTo>
                  <a:pt x="2534345" y="5143299"/>
                </a:lnTo>
                <a:lnTo>
                  <a:pt x="0" y="5143498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182016" y="0"/>
            <a:ext cx="1431925" cy="5143102"/>
          </a:xfrm>
          <a:prstGeom prst="parallelogram">
            <a:avLst>
              <a:gd name="adj" fmla="val 75554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de-DE" sz="1773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3" name="Gerade Verbindung 12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4646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icture 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647700" y="1047230"/>
            <a:ext cx="6302375" cy="538609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3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47700" y="1701785"/>
            <a:ext cx="6302375" cy="353943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3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7335627" y="199"/>
            <a:ext cx="1808373" cy="5144207"/>
            <a:chOff x="7335627" y="199"/>
            <a:chExt cx="1808373" cy="5144207"/>
          </a:xfrm>
        </p:grpSpPr>
        <p:sp>
          <p:nvSpPr>
            <p:cNvPr id="10" name="object 4"/>
            <p:cNvSpPr/>
            <p:nvPr userDrawn="1"/>
          </p:nvSpPr>
          <p:spPr>
            <a:xfrm>
              <a:off x="7335627" y="199"/>
              <a:ext cx="1425388" cy="5144206"/>
            </a:xfrm>
            <a:custGeom>
              <a:avLst/>
              <a:gdLst/>
              <a:ahLst/>
              <a:cxnLst/>
              <a:rect l="l" t="t" r="r" b="b"/>
              <a:pathLst>
                <a:path w="1447165" h="5112385">
                  <a:moveTo>
                    <a:pt x="1446606" y="0"/>
                  </a:moveTo>
                  <a:lnTo>
                    <a:pt x="1089609" y="0"/>
                  </a:lnTo>
                  <a:lnTo>
                    <a:pt x="0" y="5112004"/>
                  </a:lnTo>
                  <a:lnTo>
                    <a:pt x="366610" y="5112004"/>
                  </a:lnTo>
                  <a:lnTo>
                    <a:pt x="144660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object 5"/>
            <p:cNvSpPr/>
            <p:nvPr userDrawn="1"/>
          </p:nvSpPr>
          <p:spPr>
            <a:xfrm>
              <a:off x="7696721" y="200"/>
              <a:ext cx="1447279" cy="5144206"/>
            </a:xfrm>
            <a:custGeom>
              <a:avLst/>
              <a:gdLst/>
              <a:ahLst/>
              <a:cxnLst/>
              <a:rect l="l" t="t" r="r" b="b"/>
              <a:pathLst>
                <a:path w="1469390" h="5112385">
                  <a:moveTo>
                    <a:pt x="1079995" y="0"/>
                  </a:moveTo>
                  <a:lnTo>
                    <a:pt x="0" y="5112004"/>
                  </a:lnTo>
                  <a:lnTo>
                    <a:pt x="1469389" y="5112004"/>
                  </a:lnTo>
                  <a:lnTo>
                    <a:pt x="1469389" y="1790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2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5289" y="4325078"/>
              <a:ext cx="821378" cy="536283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 userDrawn="1"/>
        </p:nvSpPr>
        <p:spPr>
          <a:xfrm>
            <a:off x="-2057401" y="657384"/>
            <a:ext cx="19187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800" dirty="0">
                <a:solidFill>
                  <a:srgbClr val="0033A0"/>
                </a:solidFill>
              </a:rPr>
              <a:t>Right-click</a:t>
            </a:r>
            <a:r>
              <a:rPr lang="en-US" sz="800" baseline="0" dirty="0">
                <a:solidFill>
                  <a:srgbClr val="0033A0"/>
                </a:solidFill>
              </a:rPr>
              <a:t> the colored background area,</a:t>
            </a:r>
            <a:br>
              <a:rPr lang="en-US" sz="800" baseline="0" dirty="0">
                <a:solidFill>
                  <a:srgbClr val="0033A0"/>
                </a:solidFill>
              </a:rPr>
            </a:br>
            <a:r>
              <a:rPr lang="en-US" sz="800" baseline="0" dirty="0">
                <a:solidFill>
                  <a:srgbClr val="0033A0"/>
                </a:solidFill>
              </a:rPr>
              <a:t>choose "Format Background…" and fill </a:t>
            </a:r>
            <a:br>
              <a:rPr lang="en-US" sz="800" baseline="0" dirty="0">
                <a:solidFill>
                  <a:srgbClr val="0033A0"/>
                </a:solidFill>
              </a:rPr>
            </a:br>
            <a:r>
              <a:rPr lang="en-US" sz="800" baseline="0" dirty="0">
                <a:solidFill>
                  <a:srgbClr val="0033A0"/>
                </a:solidFill>
              </a:rPr>
              <a:t>the background with chosen color </a:t>
            </a:r>
            <a:br>
              <a:rPr lang="en-US" sz="800" baseline="0" dirty="0">
                <a:solidFill>
                  <a:srgbClr val="0033A0"/>
                </a:solidFill>
              </a:rPr>
            </a:br>
            <a:r>
              <a:rPr lang="en-US" sz="800" baseline="0" dirty="0">
                <a:solidFill>
                  <a:srgbClr val="0033A0"/>
                </a:solidFill>
              </a:rPr>
              <a:t>from the predefined color palette</a:t>
            </a:r>
            <a:endParaRPr lang="en-US" sz="800" dirty="0">
              <a:solidFill>
                <a:srgbClr val="0033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2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genda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9645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7700" y="1047230"/>
            <a:ext cx="8191500" cy="538609"/>
          </a:xfrm>
        </p:spPr>
        <p:txBody>
          <a:bodyPr anchor="t"/>
          <a:lstStyle>
            <a:lvl1pPr>
              <a:lnSpc>
                <a:spcPct val="100000"/>
              </a:lnSpc>
              <a:defRPr sz="3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grpSp>
        <p:nvGrpSpPr>
          <p:cNvPr id="35" name="Gruppieren 34"/>
          <p:cNvGrpSpPr/>
          <p:nvPr userDrawn="1"/>
        </p:nvGrpSpPr>
        <p:grpSpPr>
          <a:xfrm>
            <a:off x="647700" y="-259080"/>
            <a:ext cx="8191500" cy="5684520"/>
            <a:chOff x="647700" y="-259080"/>
            <a:chExt cx="8191500" cy="5684520"/>
          </a:xfrm>
        </p:grpSpPr>
        <p:cxnSp>
          <p:nvCxnSpPr>
            <p:cNvPr id="36" name="Gerade Verbindung 35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1" name="Gerade Verbindung 10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3537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hapter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90437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4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7700" y="757961"/>
            <a:ext cx="8191500" cy="600164"/>
          </a:xfrm>
        </p:spPr>
        <p:txBody>
          <a:bodyPr anchor="t"/>
          <a:lstStyle>
            <a:lvl1pPr>
              <a:lnSpc>
                <a:spcPct val="100000"/>
              </a:lnSpc>
              <a:defRPr sz="39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uppieren 20"/>
          <p:cNvGrpSpPr/>
          <p:nvPr userDrawn="1"/>
        </p:nvGrpSpPr>
        <p:grpSpPr>
          <a:xfrm>
            <a:off x="647700" y="-259080"/>
            <a:ext cx="8191500" cy="5684520"/>
            <a:chOff x="647700" y="-259080"/>
            <a:chExt cx="8191500" cy="5684520"/>
          </a:xfrm>
        </p:grpSpPr>
        <p:cxnSp>
          <p:nvCxnSpPr>
            <p:cNvPr id="22" name="Gerade Verbindung 21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2" name="Gerade Verbindung 11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4912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with Header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285422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7700" y="1131510"/>
            <a:ext cx="6302375" cy="538609"/>
          </a:xfrm>
        </p:spPr>
        <p:txBody>
          <a:bodyPr anchor="t"/>
          <a:lstStyle>
            <a:lvl1pPr>
              <a:lnSpc>
                <a:spcPct val="100000"/>
              </a:lnSpc>
              <a:defRPr sz="3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701785"/>
            <a:ext cx="6302374" cy="320601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12510">
              <a:lnSpc>
                <a:spcPts val="2492"/>
              </a:lnSpc>
              <a:spcBef>
                <a:spcPts val="98"/>
              </a:spcBef>
            </a:pPr>
            <a:r>
              <a:rPr lang="en-US" sz="2265" kern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SUB-HEADER</a:t>
            </a:r>
          </a:p>
        </p:txBody>
      </p:sp>
      <p:grpSp>
        <p:nvGrpSpPr>
          <p:cNvPr id="7" name="Gruppieren 10"/>
          <p:cNvGrpSpPr/>
          <p:nvPr userDrawn="1"/>
        </p:nvGrpSpPr>
        <p:grpSpPr>
          <a:xfrm>
            <a:off x="7347815" y="200"/>
            <a:ext cx="1800412" cy="5143101"/>
            <a:chOff x="7460073" y="-51731"/>
            <a:chExt cx="1827919" cy="5215848"/>
          </a:xfrm>
        </p:grpSpPr>
        <p:sp>
          <p:nvSpPr>
            <p:cNvPr id="8" name="object 4"/>
            <p:cNvSpPr/>
            <p:nvPr/>
          </p:nvSpPr>
          <p:spPr>
            <a:xfrm>
              <a:off x="7460073" y="-51731"/>
              <a:ext cx="1447165" cy="5215847"/>
            </a:xfrm>
            <a:custGeom>
              <a:avLst/>
              <a:gdLst/>
              <a:ahLst/>
              <a:cxnLst/>
              <a:rect l="l" t="t" r="r" b="b"/>
              <a:pathLst>
                <a:path w="1447165" h="5112385">
                  <a:moveTo>
                    <a:pt x="1446606" y="0"/>
                  </a:moveTo>
                  <a:lnTo>
                    <a:pt x="1089609" y="0"/>
                  </a:lnTo>
                  <a:lnTo>
                    <a:pt x="0" y="5112004"/>
                  </a:lnTo>
                  <a:lnTo>
                    <a:pt x="366610" y="5112004"/>
                  </a:lnTo>
                  <a:lnTo>
                    <a:pt x="144660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object 5"/>
            <p:cNvSpPr/>
            <p:nvPr/>
          </p:nvSpPr>
          <p:spPr>
            <a:xfrm>
              <a:off x="7818602" y="-51730"/>
              <a:ext cx="1469390" cy="5215847"/>
            </a:xfrm>
            <a:custGeom>
              <a:avLst/>
              <a:gdLst/>
              <a:ahLst/>
              <a:cxnLst/>
              <a:rect l="l" t="t" r="r" b="b"/>
              <a:pathLst>
                <a:path w="1469390" h="5112385">
                  <a:moveTo>
                    <a:pt x="1079995" y="0"/>
                  </a:moveTo>
                  <a:lnTo>
                    <a:pt x="0" y="5112004"/>
                  </a:lnTo>
                  <a:lnTo>
                    <a:pt x="1469389" y="5112004"/>
                  </a:lnTo>
                  <a:lnTo>
                    <a:pt x="1469389" y="1790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4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647700" y="-259080"/>
            <a:ext cx="8191500" cy="5684520"/>
            <a:chOff x="647700" y="-259080"/>
            <a:chExt cx="8191500" cy="5684520"/>
          </a:xfrm>
        </p:grpSpPr>
        <p:cxnSp>
          <p:nvCxnSpPr>
            <p:cNvPr id="26" name="Gerade Verbindung 25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6" name="Gerade Verbindung 15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3874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with Header and Tex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982100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6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6606000" cy="253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level, text box is movable on here position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47700" y="411163"/>
            <a:ext cx="6606000" cy="106182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grpSp>
        <p:nvGrpSpPr>
          <p:cNvPr id="12" name="Gruppieren 10"/>
          <p:cNvGrpSpPr/>
          <p:nvPr userDrawn="1"/>
        </p:nvGrpSpPr>
        <p:grpSpPr>
          <a:xfrm>
            <a:off x="7347815" y="200"/>
            <a:ext cx="1800412" cy="5143101"/>
            <a:chOff x="7460073" y="-51731"/>
            <a:chExt cx="1827919" cy="5215848"/>
          </a:xfrm>
        </p:grpSpPr>
        <p:sp>
          <p:nvSpPr>
            <p:cNvPr id="13" name="object 4"/>
            <p:cNvSpPr/>
            <p:nvPr/>
          </p:nvSpPr>
          <p:spPr>
            <a:xfrm>
              <a:off x="7460073" y="-51731"/>
              <a:ext cx="1447165" cy="5215847"/>
            </a:xfrm>
            <a:custGeom>
              <a:avLst/>
              <a:gdLst/>
              <a:ahLst/>
              <a:cxnLst/>
              <a:rect l="l" t="t" r="r" b="b"/>
              <a:pathLst>
                <a:path w="1447165" h="5112385">
                  <a:moveTo>
                    <a:pt x="1446606" y="0"/>
                  </a:moveTo>
                  <a:lnTo>
                    <a:pt x="1089609" y="0"/>
                  </a:lnTo>
                  <a:lnTo>
                    <a:pt x="0" y="5112004"/>
                  </a:lnTo>
                  <a:lnTo>
                    <a:pt x="366610" y="5112004"/>
                  </a:lnTo>
                  <a:lnTo>
                    <a:pt x="144660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object 5"/>
            <p:cNvSpPr/>
            <p:nvPr/>
          </p:nvSpPr>
          <p:spPr>
            <a:xfrm>
              <a:off x="7818602" y="-51730"/>
              <a:ext cx="1469390" cy="5215847"/>
            </a:xfrm>
            <a:custGeom>
              <a:avLst/>
              <a:gdLst/>
              <a:ahLst/>
              <a:cxnLst/>
              <a:rect l="l" t="t" r="r" b="b"/>
              <a:pathLst>
                <a:path w="1469390" h="5112385">
                  <a:moveTo>
                    <a:pt x="1079995" y="0"/>
                  </a:moveTo>
                  <a:lnTo>
                    <a:pt x="0" y="5112004"/>
                  </a:lnTo>
                  <a:lnTo>
                    <a:pt x="1469389" y="5112004"/>
                  </a:lnTo>
                  <a:lnTo>
                    <a:pt x="1469389" y="1790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eaLnBrk="1"/>
              <a:endParaRPr lang="en-US" sz="1773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grpSp>
        <p:nvGrpSpPr>
          <p:cNvPr id="27" name="Gruppieren 26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28" name="Gerade Verbindung 27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52701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2806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>
            <a:spLocks/>
          </p:cNvSpPr>
          <p:nvPr userDrawn="1"/>
        </p:nvSpPr>
        <p:spPr>
          <a:xfrm>
            <a:off x="-1" y="0"/>
            <a:ext cx="8943975" cy="5143500"/>
          </a:xfrm>
          <a:custGeom>
            <a:avLst/>
            <a:gdLst/>
            <a:ahLst/>
            <a:cxnLst/>
            <a:rect l="l" t="t" r="r" b="b"/>
            <a:pathLst>
              <a:path w="8943975" h="5143500">
                <a:moveTo>
                  <a:pt x="0" y="0"/>
                </a:moveTo>
                <a:lnTo>
                  <a:pt x="8943975" y="0"/>
                </a:lnTo>
                <a:lnTo>
                  <a:pt x="8943975" y="1062"/>
                </a:lnTo>
                <a:lnTo>
                  <a:pt x="8760465" y="200"/>
                </a:lnTo>
                <a:lnTo>
                  <a:pt x="7696830" y="5143500"/>
                </a:lnTo>
                <a:lnTo>
                  <a:pt x="7696829" y="5143500"/>
                </a:lnTo>
                <a:lnTo>
                  <a:pt x="8760465" y="199"/>
                </a:lnTo>
                <a:lnTo>
                  <a:pt x="8408841" y="199"/>
                </a:lnTo>
                <a:lnTo>
                  <a:pt x="733573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4"/>
          <p:cNvSpPr/>
          <p:nvPr userDrawn="1"/>
        </p:nvSpPr>
        <p:spPr>
          <a:xfrm>
            <a:off x="7333246" y="199"/>
            <a:ext cx="1425388" cy="5144206"/>
          </a:xfrm>
          <a:custGeom>
            <a:avLst/>
            <a:gdLst/>
            <a:ahLst/>
            <a:cxnLst/>
            <a:rect l="l" t="t" r="r" b="b"/>
            <a:pathLst>
              <a:path w="1447165" h="5112385">
                <a:moveTo>
                  <a:pt x="1446606" y="0"/>
                </a:moveTo>
                <a:lnTo>
                  <a:pt x="1089609" y="0"/>
                </a:lnTo>
                <a:lnTo>
                  <a:pt x="0" y="5112004"/>
                </a:lnTo>
                <a:lnTo>
                  <a:pt x="366610" y="5112004"/>
                </a:lnTo>
                <a:lnTo>
                  <a:pt x="1446606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</p:spPr>
        <p:txBody>
          <a:bodyPr wrap="square" lIns="0" tIns="0" rIns="0" bIns="0" rtlCol="0"/>
          <a:lstStyle/>
          <a:p>
            <a:pPr eaLnBrk="1"/>
            <a:endParaRPr lang="en-US" sz="1773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548" y="4471591"/>
            <a:ext cx="599148" cy="39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47700" y="1840376"/>
            <a:ext cx="6606000" cy="2585574"/>
          </a:xfrm>
        </p:spPr>
        <p:txBody>
          <a:bodyPr/>
          <a:lstStyle>
            <a:lvl1pPr>
              <a:defRPr sz="1000" baseline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Insert your text here. To convert it to a bullet point list, select the text and press “tab”.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sp>
        <p:nvSpPr>
          <p:cNvPr id="19" name="Titel 3"/>
          <p:cNvSpPr>
            <a:spLocks noGrp="1"/>
          </p:cNvSpPr>
          <p:nvPr userDrawn="1">
            <p:ph type="title" hasCustomPrompt="1"/>
          </p:nvPr>
        </p:nvSpPr>
        <p:spPr>
          <a:xfrm>
            <a:off x="647700" y="411163"/>
            <a:ext cx="6606000" cy="1061829"/>
          </a:xfrm>
        </p:spPr>
        <p:txBody>
          <a:bodyPr/>
          <a:lstStyle>
            <a:lvl1pPr>
              <a:defRPr sz="23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9240765" y="657384"/>
            <a:ext cx="19187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800" dirty="0">
                <a:solidFill>
                  <a:schemeClr val="tx2"/>
                </a:solidFill>
              </a:rPr>
              <a:t>Right-click</a:t>
            </a:r>
            <a:r>
              <a:rPr lang="en-US" sz="800" baseline="0" dirty="0">
                <a:solidFill>
                  <a:schemeClr val="tx2"/>
                </a:solidFill>
              </a:rPr>
              <a:t> the colored background area,</a:t>
            </a:r>
            <a:br>
              <a:rPr lang="en-US" sz="800" baseline="0" dirty="0">
                <a:solidFill>
                  <a:schemeClr val="tx2"/>
                </a:solidFill>
              </a:rPr>
            </a:br>
            <a:r>
              <a:rPr lang="en-US" sz="800" baseline="0" dirty="0">
                <a:solidFill>
                  <a:schemeClr val="tx2"/>
                </a:solidFill>
              </a:rPr>
              <a:t>choose "Format Background…" and fill </a:t>
            </a:r>
            <a:br>
              <a:rPr lang="en-US" sz="800" baseline="0" dirty="0">
                <a:solidFill>
                  <a:schemeClr val="tx2"/>
                </a:solidFill>
              </a:rPr>
            </a:br>
            <a:r>
              <a:rPr lang="en-US" sz="800" baseline="0" dirty="0">
                <a:solidFill>
                  <a:schemeClr val="tx2"/>
                </a:solidFill>
              </a:rPr>
              <a:t>the background with chosen color </a:t>
            </a:r>
            <a:br>
              <a:rPr lang="en-US" sz="800" baseline="0" dirty="0">
                <a:solidFill>
                  <a:schemeClr val="tx2"/>
                </a:solidFill>
              </a:rPr>
            </a:br>
            <a:r>
              <a:rPr lang="en-US" sz="800" baseline="0" dirty="0">
                <a:solidFill>
                  <a:schemeClr val="tx2"/>
                </a:solidFill>
              </a:rPr>
              <a:t>from the predefined color palette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647699" y="1840376"/>
            <a:ext cx="8188967" cy="2585574"/>
          </a:xfrm>
        </p:spPr>
        <p:txBody>
          <a:bodyPr/>
          <a:lstStyle>
            <a:lvl1pPr>
              <a:defRPr sz="1100">
                <a:latin typeface="+mn-lt"/>
              </a:defRPr>
            </a:lvl1pPr>
            <a:lvl2pPr>
              <a:defRPr sz="11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 noProof="0" dirty="0"/>
              <a:t>First level, text box is movable on here position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el 3"/>
          <p:cNvSpPr>
            <a:spLocks noGrp="1"/>
          </p:cNvSpPr>
          <p:nvPr>
            <p:ph type="title" hasCustomPrompt="1"/>
          </p:nvPr>
        </p:nvSpPr>
        <p:spPr>
          <a:xfrm>
            <a:off x="647701" y="411163"/>
            <a:ext cx="8188966" cy="1061829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Picture with Text 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017518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9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7699" y="587316"/>
            <a:ext cx="8191501" cy="538609"/>
          </a:xfrm>
        </p:spPr>
        <p:txBody>
          <a:bodyPr anchor="t"/>
          <a:lstStyle>
            <a:lvl1pPr>
              <a:lnSpc>
                <a:spcPct val="100000"/>
              </a:lnSpc>
              <a:defRPr sz="3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691" y="4471592"/>
            <a:ext cx="596975" cy="3897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889124"/>
            <a:ext cx="8191500" cy="253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First level, text box is movable on here position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grpSp>
        <p:nvGrpSpPr>
          <p:cNvPr id="21" name="Gruppieren 20"/>
          <p:cNvGrpSpPr/>
          <p:nvPr userDrawn="1"/>
        </p:nvGrpSpPr>
        <p:grpSpPr>
          <a:xfrm>
            <a:off x="647700" y="-259080"/>
            <a:ext cx="8191500" cy="5684520"/>
            <a:chOff x="647700" y="-259080"/>
            <a:chExt cx="8191500" cy="5684520"/>
          </a:xfrm>
        </p:grpSpPr>
        <p:cxnSp>
          <p:nvCxnSpPr>
            <p:cNvPr id="22" name="Gerade Verbindung 21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13" name="Gerade Verbindung 12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0688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662168162"/>
              </p:ext>
            </p:extLst>
          </p:nvPr>
        </p:nvGraphicFramePr>
        <p:xfrm>
          <a:off x="1589" y="1430"/>
          <a:ext cx="1587" cy="1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" name="think-cell Folie" r:id="rId24" imgW="270" imgH="270" progId="TCLayout.ActiveDocument.1">
                  <p:embed/>
                </p:oleObj>
              </mc:Choice>
              <mc:Fallback>
                <p:oleObj name="think-cell Foli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9" y="1430"/>
                        <a:ext cx="1587" cy="1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7700" y="388303"/>
            <a:ext cx="8191500" cy="3539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Please click here to edit master format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7700" y="1889125"/>
            <a:ext cx="8191500" cy="25139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Fourths level</a:t>
            </a:r>
          </a:p>
          <a:p>
            <a:pPr lvl="4"/>
            <a:r>
              <a:rPr lang="en-US" noProof="0" dirty="0"/>
              <a:t>Fifths level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7700" y="4781265"/>
            <a:ext cx="549275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B397141A-D75B-4F54-ACCC-7648F6E460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-243840" y="-259080"/>
            <a:ext cx="9662160" cy="5684520"/>
            <a:chOff x="-243840" y="-259080"/>
            <a:chExt cx="9662160" cy="5684520"/>
          </a:xfrm>
        </p:grpSpPr>
        <p:cxnSp>
          <p:nvCxnSpPr>
            <p:cNvPr id="24" name="Gerade Verbindung 23"/>
            <p:cNvCxnSpPr/>
            <p:nvPr userDrawn="1"/>
          </p:nvCxnSpPr>
          <p:spPr>
            <a:xfrm flipV="1">
              <a:off x="6477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flipV="1">
              <a:off x="8839200" y="-25908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 flipV="1">
              <a:off x="6477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flipV="1">
              <a:off x="8839200" y="525780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 flipV="1">
              <a:off x="-16002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 rot="5400000" flipV="1">
              <a:off x="-16002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 rot="5400000" flipV="1">
              <a:off x="-16002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 rot="5400000" flipV="1">
              <a:off x="-16002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 rot="5400000" flipV="1">
              <a:off x="9334500" y="324168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 rot="5400000" flipV="1">
              <a:off x="9334500" y="180213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 flipV="1">
              <a:off x="9334500" y="2232343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 flipV="1">
              <a:off x="9334500" y="4343240"/>
              <a:ext cx="0" cy="1676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2"/>
    </p:custDataLst>
    <p:extLst>
      <p:ext uri="{BB962C8B-B14F-4D97-AF65-F5344CB8AC3E}">
        <p14:creationId xmlns:p14="http://schemas.microsoft.com/office/powerpoint/2010/main" val="63371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0" r:id="rId3"/>
    <p:sldLayoutId id="2147483661" r:id="rId4"/>
    <p:sldLayoutId id="2147483666" r:id="rId5"/>
    <p:sldLayoutId id="2147483668" r:id="rId6"/>
    <p:sldLayoutId id="2147483691" r:id="rId7"/>
    <p:sldLayoutId id="2147483692" r:id="rId8"/>
    <p:sldLayoutId id="2147483662" r:id="rId9"/>
    <p:sldLayoutId id="2147483663" r:id="rId10"/>
    <p:sldLayoutId id="2147483664" r:id="rId11"/>
    <p:sldLayoutId id="2147483665" r:id="rId12"/>
    <p:sldLayoutId id="2147483671" r:id="rId13"/>
    <p:sldLayoutId id="2147483673" r:id="rId14"/>
    <p:sldLayoutId id="2147483693" r:id="rId15"/>
    <p:sldLayoutId id="2147483674" r:id="rId16"/>
    <p:sldLayoutId id="2147483677" r:id="rId17"/>
    <p:sldLayoutId id="2147483678" r:id="rId18"/>
    <p:sldLayoutId id="2147483669" r:id="rId1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3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Teams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7700" y="1701785"/>
            <a:ext cx="6302375" cy="353943"/>
          </a:xfrm>
        </p:spPr>
        <p:txBody>
          <a:bodyPr/>
          <a:lstStyle/>
          <a:p>
            <a:r>
              <a:rPr lang="en-US" dirty="0"/>
              <a:t>A (Very)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3173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0" y="1889124"/>
            <a:ext cx="4853940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Stay on top of things</a:t>
            </a:r>
          </a:p>
          <a:p>
            <a:pPr marL="0" indent="0">
              <a:buNone/>
            </a:pPr>
            <a:r>
              <a:rPr lang="en-US" sz="1200" dirty="0"/>
              <a:t>Notifications let you know when someone @mentions you, likes something you’ve posted, or replies to a thread you started. The Activity feed helps you stay on top of all your notifications.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Click Activity      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b="1" dirty="0"/>
              <a:t>Feed</a:t>
            </a:r>
            <a:r>
              <a:rPr lang="en-US" sz="1200" dirty="0"/>
              <a:t> shows you a summary of everything that's happened in the channels you follow.</a:t>
            </a:r>
          </a:p>
          <a:p>
            <a:pPr marL="0" indent="0">
              <a:buNone/>
            </a:pPr>
            <a:r>
              <a:rPr lang="en-US" sz="1200" dirty="0"/>
              <a:t>Click </a:t>
            </a:r>
            <a:r>
              <a:rPr lang="en-US" sz="1200" b="1" dirty="0"/>
              <a:t>Filter</a:t>
            </a:r>
            <a:r>
              <a:rPr lang="en-US" sz="1200" dirty="0"/>
              <a:t>    to show only certain types of notifications such as @mentions or likes.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Activity usage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4" name="Picture 13" descr="Activity button">
            <a:extLst>
              <a:ext uri="{FF2B5EF4-FFF2-40B4-BE49-F238E27FC236}">
                <a16:creationId xmlns:a16="http://schemas.microsoft.com/office/drawing/2014/main" id="{79675874-66BC-494F-9389-666723FBA8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54" y="3037536"/>
            <a:ext cx="191135" cy="1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Filter button">
            <a:extLst>
              <a:ext uri="{FF2B5EF4-FFF2-40B4-BE49-F238E27FC236}">
                <a16:creationId xmlns:a16="http://schemas.microsoft.com/office/drawing/2014/main" id="{C176A1DA-B5F6-4352-9A95-A114EC87C5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27" y="3729511"/>
            <a:ext cx="191135" cy="1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2CADEE-A7A5-4820-A0C8-863E99499D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1686" y="1889124"/>
            <a:ext cx="2342812" cy="16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7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699" y="1885594"/>
            <a:ext cx="5265892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Search for messages, people, or files</a:t>
            </a:r>
          </a:p>
          <a:p>
            <a:pPr marL="0" indent="0">
              <a:buNone/>
            </a:pPr>
            <a:r>
              <a:rPr lang="en-US" sz="1200" dirty="0"/>
              <a:t>Searches cover your entire organization—all the teams and channels that you are part of.</a:t>
            </a:r>
          </a:p>
          <a:p>
            <a:r>
              <a:rPr lang="en-US" sz="1200" dirty="0"/>
              <a:t>Type a phrase in the command box at the top of the app and press Enter.</a:t>
            </a:r>
          </a:p>
          <a:p>
            <a:r>
              <a:rPr lang="en-US" sz="1200" dirty="0"/>
              <a:t>Select the </a:t>
            </a:r>
            <a:r>
              <a:rPr lang="en-US" sz="1200" b="1" dirty="0"/>
              <a:t>Messages</a:t>
            </a:r>
            <a:r>
              <a:rPr lang="en-US" sz="1200" dirty="0"/>
              <a:t>, </a:t>
            </a:r>
            <a:r>
              <a:rPr lang="en-US" sz="1200" b="1" dirty="0"/>
              <a:t>People</a:t>
            </a:r>
            <a:r>
              <a:rPr lang="en-US" sz="1200" dirty="0"/>
              <a:t>, or </a:t>
            </a:r>
            <a:r>
              <a:rPr lang="en-US" sz="1200" b="1" dirty="0"/>
              <a:t>Files</a:t>
            </a:r>
            <a:r>
              <a:rPr lang="en-US" sz="1200" dirty="0"/>
              <a:t> tab.</a:t>
            </a:r>
          </a:p>
          <a:p>
            <a:r>
              <a:rPr lang="en-US" sz="1200" dirty="0"/>
              <a:t>Select an item in the search results. Alternatively, you can click </a:t>
            </a:r>
            <a:r>
              <a:rPr lang="en-US" sz="1200" b="1" dirty="0"/>
              <a:t>Filter  </a:t>
            </a:r>
            <a:r>
              <a:rPr lang="en-US" sz="1200" dirty="0"/>
              <a:t>   to further refine your search results.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7" name="Picture 16" descr="Filter button">
            <a:extLst>
              <a:ext uri="{FF2B5EF4-FFF2-40B4-BE49-F238E27FC236}">
                <a16:creationId xmlns:a16="http://schemas.microsoft.com/office/drawing/2014/main" id="{C176A1DA-B5F6-4352-9A95-A114EC87C5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50" y="3277375"/>
            <a:ext cx="191135" cy="1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3FD65-73D9-4486-971B-540BB92C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82" y="1885594"/>
            <a:ext cx="2556716" cy="15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699" y="1885594"/>
            <a:ext cx="5265892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Get help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Got a question about Teams?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Click </a:t>
            </a:r>
            <a:r>
              <a:rPr lang="en-US" sz="1200" b="1" dirty="0"/>
              <a:t>Help</a:t>
            </a:r>
            <a:r>
              <a:rPr lang="en-US" sz="1200" dirty="0"/>
              <a:t>      on the left side of the app, then pick one of the following:</a:t>
            </a:r>
          </a:p>
          <a:p>
            <a:r>
              <a:rPr lang="en-US" sz="1200" dirty="0"/>
              <a:t>Browse </a:t>
            </a:r>
            <a:r>
              <a:rPr lang="en-US" sz="1200" b="1" dirty="0"/>
              <a:t>Topics</a:t>
            </a:r>
            <a:r>
              <a:rPr lang="en-US" sz="1200" dirty="0"/>
              <a:t> to see what's already out there.</a:t>
            </a:r>
          </a:p>
          <a:p>
            <a:r>
              <a:rPr lang="en-US" sz="1200" b="1" dirty="0"/>
              <a:t>Training</a:t>
            </a:r>
            <a:r>
              <a:rPr lang="en-US" sz="1200" dirty="0"/>
              <a:t> to access short introductory videos</a:t>
            </a:r>
          </a:p>
          <a:p>
            <a:r>
              <a:rPr lang="en-US" sz="1200" b="1" dirty="0"/>
              <a:t>What's new </a:t>
            </a:r>
            <a:r>
              <a:rPr lang="en-US" sz="1200" dirty="0"/>
              <a:t>to see the latest and greatest.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Help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9" name="Picture 8" descr="Help button">
            <a:extLst>
              <a:ext uri="{FF2B5EF4-FFF2-40B4-BE49-F238E27FC236}">
                <a16:creationId xmlns:a16="http://schemas.microsoft.com/office/drawing/2014/main" id="{8A547AE5-8B55-4031-B55E-81BBDBDA78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13" y="2910435"/>
            <a:ext cx="191135" cy="1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6ECA71-2C97-41D6-B211-3A3EFA02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16" y="1807218"/>
            <a:ext cx="2010482" cy="30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r="2067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Microsoft Teams is a cloud-based team collaboration software that is part of the Office 365 suite.</a:t>
            </a:r>
          </a:p>
          <a:p>
            <a:pPr marL="0" indent="0">
              <a:buNone/>
            </a:pPr>
            <a:r>
              <a:rPr lang="en-US" sz="1200" dirty="0"/>
              <a:t>With Microsoft Teams on your PC, Mac, or mobile device, you can:</a:t>
            </a:r>
            <a:endParaRPr lang="de-DE" sz="1200" dirty="0"/>
          </a:p>
          <a:p>
            <a:r>
              <a:rPr lang="en-US" sz="1200" dirty="0"/>
              <a:t>Pull together a team.</a:t>
            </a:r>
            <a:endParaRPr lang="de-DE" sz="1200" dirty="0"/>
          </a:p>
          <a:p>
            <a:r>
              <a:rPr lang="en-US" sz="1200" dirty="0"/>
              <a:t>Use chat instead of email.</a:t>
            </a:r>
            <a:endParaRPr lang="de-DE" sz="1200" dirty="0"/>
          </a:p>
          <a:p>
            <a:r>
              <a:rPr lang="en-US" sz="1200" dirty="0"/>
              <a:t>Securely edit files at the same time.</a:t>
            </a:r>
            <a:endParaRPr lang="de-DE" sz="1200" dirty="0"/>
          </a:p>
          <a:p>
            <a:r>
              <a:rPr lang="en-US" sz="1200" dirty="0"/>
              <a:t>See likes, @mentions, and replies with just a single tap.</a:t>
            </a:r>
            <a:endParaRPr lang="de-DE" sz="1200" dirty="0"/>
          </a:p>
          <a:p>
            <a:r>
              <a:rPr lang="en-US" sz="1200" dirty="0"/>
              <a:t>Customize it by adding notes, web sites, and apps.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what is Microsoft Teams?</a:t>
            </a:r>
            <a:br>
              <a:rPr lang="en-US" dirty="0"/>
            </a:br>
            <a:r>
              <a:rPr lang="en-US" dirty="0"/>
              <a:t>―</a:t>
            </a:r>
          </a:p>
        </p:txBody>
      </p:sp>
    </p:spTree>
    <p:extLst>
      <p:ext uri="{BB962C8B-B14F-4D97-AF65-F5344CB8AC3E}">
        <p14:creationId xmlns:p14="http://schemas.microsoft.com/office/powerpoint/2010/main" val="174996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In Microsoft Teams, teams are groups of people brought together for work, projects, or common interests.</a:t>
            </a:r>
          </a:p>
          <a:p>
            <a:pPr marL="0" indent="0">
              <a:buNone/>
            </a:pPr>
            <a:r>
              <a:rPr lang="en-US" sz="1200" dirty="0"/>
              <a:t>Teams are made up of channels. Each channel is built around a topic, like “Team Events,” a department name, or just for fun. Channels are where you hold meetings, have conversations, and work on files together.</a:t>
            </a:r>
          </a:p>
          <a:p>
            <a:pPr marL="0" indent="0">
              <a:buNone/>
            </a:pPr>
            <a:r>
              <a:rPr lang="en-US" sz="1200" dirty="0"/>
              <a:t>The tabs at the top of each channel link to your favorite files, apps, and services.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MS teams structure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C14A39-4CF9-42F6-9565-CA91546A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433" y="1889124"/>
            <a:ext cx="3405266" cy="19920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223316-F028-45C4-B130-6FB311DA22C5}"/>
              </a:ext>
            </a:extLst>
          </p:cNvPr>
          <p:cNvSpPr/>
          <p:nvPr/>
        </p:nvSpPr>
        <p:spPr>
          <a:xfrm>
            <a:off x="6674266" y="275378"/>
            <a:ext cx="2180232" cy="820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marL="360000"/>
            <a:r>
              <a:rPr lang="en-US" sz="1200" dirty="0">
                <a:solidFill>
                  <a:schemeClr val="tx1"/>
                </a:solidFill>
              </a:rPr>
              <a:t>Only create Channels when you know you really need them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6" name="Graphic 15" descr="Marketing">
            <a:extLst>
              <a:ext uri="{FF2B5EF4-FFF2-40B4-BE49-F238E27FC236}">
                <a16:creationId xmlns:a16="http://schemas.microsoft.com/office/drawing/2014/main" id="{1DEA82C7-606E-4D54-A2F0-39220424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2638" y="427039"/>
            <a:ext cx="517218" cy="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7700" y="4781265"/>
            <a:ext cx="549275" cy="107722"/>
          </a:xfrm>
        </p:spPr>
        <p:txBody>
          <a:bodyPr/>
          <a:lstStyle/>
          <a:p>
            <a:fld id="{B397141A-D75B-4F54-ACCC-7648F6E460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0" y="1889124"/>
            <a:ext cx="4853940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Start a new conversation...</a:t>
            </a:r>
          </a:p>
          <a:p>
            <a:pPr marL="0" indent="0">
              <a:buNone/>
            </a:pPr>
            <a:r>
              <a:rPr lang="en-US" sz="1200" b="1" dirty="0"/>
              <a:t>...with the whole team</a:t>
            </a:r>
          </a:p>
          <a:p>
            <a:pPr marL="0" indent="0">
              <a:buNone/>
            </a:pPr>
            <a:r>
              <a:rPr lang="en-US" sz="1200" dirty="0"/>
              <a:t>Click </a:t>
            </a:r>
            <a:r>
              <a:rPr lang="en-US" sz="1200" b="1" dirty="0"/>
              <a:t>Teams </a:t>
            </a:r>
            <a:r>
              <a:rPr lang="en-US" sz="1200" dirty="0"/>
              <a:t>      , then pick a team and a channel.</a:t>
            </a:r>
          </a:p>
          <a:p>
            <a:pPr marL="0" indent="0">
              <a:buNone/>
            </a:pPr>
            <a:r>
              <a:rPr lang="en-US" sz="1200" dirty="0"/>
              <a:t>In the compose box, say what's on your mind and click </a:t>
            </a:r>
            <a:r>
              <a:rPr lang="en-US" sz="1200" b="1" dirty="0"/>
              <a:t>Send</a:t>
            </a:r>
            <a:r>
              <a:rPr lang="en-US" sz="1200" dirty="0"/>
              <a:t>      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...with a person or group</a:t>
            </a:r>
          </a:p>
          <a:p>
            <a:pPr marL="0" indent="0">
              <a:buNone/>
            </a:pPr>
            <a:r>
              <a:rPr lang="en-US" sz="1200" dirty="0"/>
              <a:t>At the top of the app, click </a:t>
            </a:r>
            <a:r>
              <a:rPr lang="en-US" sz="1200" b="1" dirty="0"/>
              <a:t>New chat</a:t>
            </a:r>
            <a:r>
              <a:rPr lang="en-US" sz="1200" dirty="0"/>
              <a:t>     .</a:t>
            </a:r>
          </a:p>
          <a:p>
            <a:pPr marL="0" indent="0">
              <a:buNone/>
            </a:pPr>
            <a:r>
              <a:rPr lang="en-US" sz="1200" dirty="0"/>
              <a:t>In the </a:t>
            </a:r>
            <a:r>
              <a:rPr lang="en-US" sz="1200" b="1" dirty="0"/>
              <a:t>To</a:t>
            </a:r>
            <a:r>
              <a:rPr lang="en-US" sz="1200" dirty="0"/>
              <a:t> field, type the name of the person or people you want to chat with.</a:t>
            </a:r>
          </a:p>
          <a:p>
            <a:pPr marL="0" indent="0">
              <a:buNone/>
            </a:pPr>
            <a:r>
              <a:rPr lang="en-US" sz="1200" dirty="0"/>
              <a:t>In the compose box, say what you have to say and click </a:t>
            </a:r>
            <a:r>
              <a:rPr lang="en-US" sz="1200" b="1" dirty="0"/>
              <a:t>Send</a:t>
            </a:r>
            <a:r>
              <a:rPr lang="en-US" sz="1200" dirty="0"/>
              <a:t>      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700" y="411163"/>
            <a:ext cx="4853940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Chat conversations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C2306-5D2E-44E1-A06F-74045AFC3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11547" y="1889124"/>
            <a:ext cx="2042951" cy="1225771"/>
          </a:xfrm>
          <a:prstGeom prst="rect">
            <a:avLst/>
          </a:prstGeom>
        </p:spPr>
      </p:pic>
      <p:pic>
        <p:nvPicPr>
          <p:cNvPr id="27" name="Picture 26" descr="Teams button">
            <a:extLst>
              <a:ext uri="{FF2B5EF4-FFF2-40B4-BE49-F238E27FC236}">
                <a16:creationId xmlns:a16="http://schemas.microsoft.com/office/drawing/2014/main" id="{47D0D92E-49F4-4A65-AA64-0E527C5523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74" y="2402236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Send button">
            <a:extLst>
              <a:ext uri="{FF2B5EF4-FFF2-40B4-BE49-F238E27FC236}">
                <a16:creationId xmlns:a16="http://schemas.microsoft.com/office/drawing/2014/main" id="{C2C99B5F-3B5D-40A7-97B1-A555E81804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57" y="2653384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New chat button">
            <a:extLst>
              <a:ext uri="{FF2B5EF4-FFF2-40B4-BE49-F238E27FC236}">
                <a16:creationId xmlns:a16="http://schemas.microsoft.com/office/drawing/2014/main" id="{EB7ABA50-55BB-41BC-BAAB-69622EEF819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81" y="3692201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Send button">
            <a:extLst>
              <a:ext uri="{FF2B5EF4-FFF2-40B4-BE49-F238E27FC236}">
                <a16:creationId xmlns:a16="http://schemas.microsoft.com/office/drawing/2014/main" id="{4FAE1234-0A16-4801-ABF4-904AE268FA8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431" y="4395673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C5B684-D09E-4BDB-9855-07722B39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546" y="3461733"/>
            <a:ext cx="2042951" cy="112444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CAFF1E1-3B26-4D21-B88E-C97BCCE4810B}"/>
              </a:ext>
            </a:extLst>
          </p:cNvPr>
          <p:cNvSpPr/>
          <p:nvPr/>
        </p:nvSpPr>
        <p:spPr>
          <a:xfrm>
            <a:off x="6674266" y="275378"/>
            <a:ext cx="2180232" cy="820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marL="360000"/>
            <a:r>
              <a:rPr lang="en-US" sz="1200" dirty="0">
                <a:solidFill>
                  <a:schemeClr val="tx1"/>
                </a:solidFill>
              </a:rPr>
              <a:t>Try to keep messages short and concise.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37" name="Graphic 36" descr="Marketing">
            <a:extLst>
              <a:ext uri="{FF2B5EF4-FFF2-40B4-BE49-F238E27FC236}">
                <a16:creationId xmlns:a16="http://schemas.microsoft.com/office/drawing/2014/main" id="{78C041EF-C5C2-4CE2-95E7-999AEB5417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638" y="427039"/>
            <a:ext cx="517218" cy="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9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0" y="1889124"/>
            <a:ext cx="4853940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Reply to a conversation</a:t>
            </a:r>
          </a:p>
          <a:p>
            <a:pPr marL="0" indent="0">
              <a:buNone/>
            </a:pPr>
            <a:r>
              <a:rPr lang="en-US" sz="1200" dirty="0"/>
              <a:t>Channel conversations are organized by date and then threaded. The replies in threads are organized under the initial post so it's easier to follow multiple conversations. </a:t>
            </a:r>
          </a:p>
          <a:p>
            <a:r>
              <a:rPr lang="en-US" sz="1200" dirty="0"/>
              <a:t>Find the conversation thread you want to reply to.</a:t>
            </a:r>
          </a:p>
          <a:p>
            <a:r>
              <a:rPr lang="en-US" sz="1200" dirty="0"/>
              <a:t>Click Reply, add your message, and click </a:t>
            </a:r>
            <a:r>
              <a:rPr lang="en-US" sz="1200" b="1" dirty="0"/>
              <a:t>Send</a:t>
            </a:r>
            <a:r>
              <a:rPr lang="en-US" sz="1200" dirty="0"/>
              <a:t>       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700" y="411163"/>
            <a:ext cx="4853940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Chat conversations - reply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28" name="Picture 27" descr="Send button">
            <a:extLst>
              <a:ext uri="{FF2B5EF4-FFF2-40B4-BE49-F238E27FC236}">
                <a16:creationId xmlns:a16="http://schemas.microsoft.com/office/drawing/2014/main" id="{C2C99B5F-3B5D-40A7-97B1-A555E8180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10" y="3025072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C25ED-9506-46A1-AE32-5BAAE3291B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01" y="1899024"/>
            <a:ext cx="2236897" cy="13454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A9CF6-999E-4E7D-BB8C-1A3FB6924CBD}"/>
              </a:ext>
            </a:extLst>
          </p:cNvPr>
          <p:cNvSpPr/>
          <p:nvPr/>
        </p:nvSpPr>
        <p:spPr>
          <a:xfrm>
            <a:off x="6674266" y="275378"/>
            <a:ext cx="2180232" cy="820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marL="360000"/>
            <a:r>
              <a:rPr lang="en-US" sz="1200" dirty="0">
                <a:solidFill>
                  <a:schemeClr val="tx1"/>
                </a:solidFill>
              </a:rPr>
              <a:t>Don’t mix up </a:t>
            </a:r>
            <a:r>
              <a:rPr lang="en-US" sz="1200" b="1" dirty="0">
                <a:solidFill>
                  <a:schemeClr val="tx1"/>
                </a:solidFill>
              </a:rPr>
              <a:t>Start a conversation</a:t>
            </a:r>
            <a:r>
              <a:rPr lang="en-US" sz="1200" dirty="0">
                <a:solidFill>
                  <a:schemeClr val="tx1"/>
                </a:solidFill>
              </a:rPr>
              <a:t> with </a:t>
            </a:r>
            <a:r>
              <a:rPr lang="en-US" sz="1200" b="1" dirty="0">
                <a:solidFill>
                  <a:schemeClr val="tx1"/>
                </a:solidFill>
              </a:rPr>
              <a:t>Reply</a:t>
            </a:r>
            <a:r>
              <a:rPr lang="en-US" sz="1200" dirty="0">
                <a:solidFill>
                  <a:schemeClr val="tx1"/>
                </a:solidFill>
              </a:rPr>
              <a:t> to a conversation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" name="Graphic 8" descr="Marketing">
            <a:extLst>
              <a:ext uri="{FF2B5EF4-FFF2-40B4-BE49-F238E27FC236}">
                <a16:creationId xmlns:a16="http://schemas.microsoft.com/office/drawing/2014/main" id="{2A9CD6EC-4C66-41C5-AA86-CBCC13617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638" y="427039"/>
            <a:ext cx="517218" cy="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699" y="1889124"/>
            <a:ext cx="5117517" cy="2706860"/>
          </a:xfrm>
        </p:spPr>
        <p:txBody>
          <a:bodyPr/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@mention someone</a:t>
            </a:r>
          </a:p>
          <a:p>
            <a:pPr marL="0" indent="0">
              <a:buNone/>
            </a:pPr>
            <a:r>
              <a:rPr lang="en-US" sz="1200" dirty="0"/>
              <a:t>An @mention is like a tap on the shoulder—a way to get someone's attention in a channel conversation or a chat.</a:t>
            </a:r>
          </a:p>
          <a:p>
            <a:pPr marL="0" indent="0">
              <a:buNone/>
            </a:pPr>
            <a:r>
              <a:rPr lang="en-US" sz="1200" dirty="0"/>
              <a:t>In the compose box, type </a:t>
            </a:r>
            <a:r>
              <a:rPr lang="en-US" sz="1200" b="1" dirty="0"/>
              <a:t>@</a:t>
            </a:r>
            <a:r>
              <a:rPr lang="en-US" sz="1200" dirty="0"/>
              <a:t>, then type the first few letters of the person’s name. You can also @mention entire teams and channels.</a:t>
            </a:r>
          </a:p>
          <a:p>
            <a:pPr marL="0" indent="0">
              <a:buNone/>
            </a:pPr>
            <a:r>
              <a:rPr lang="en-US" sz="1200" dirty="0"/>
              <a:t>Select the person. Repeat for as many people as you want to @mention.</a:t>
            </a:r>
            <a:br>
              <a:rPr lang="en-US" sz="1200" dirty="0"/>
            </a:br>
            <a:r>
              <a:rPr lang="en-US" sz="1200" dirty="0"/>
              <a:t>Say what you have to say and click </a:t>
            </a:r>
            <a:r>
              <a:rPr lang="en-US" sz="1200" b="1" dirty="0"/>
              <a:t>Send 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Each person you @mention gets a notification in their Activity feed. Check for a red circle next to </a:t>
            </a:r>
            <a:r>
              <a:rPr lang="en-US" sz="1200" b="1" dirty="0"/>
              <a:t>Activity</a:t>
            </a:r>
            <a:r>
              <a:rPr lang="en-US" sz="1200" dirty="0"/>
              <a:t>      to see if someone has @mentioned you!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6049906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Chat conversations – @mention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9" name="Picture 8" descr="Activity button">
            <a:extLst>
              <a:ext uri="{FF2B5EF4-FFF2-40B4-BE49-F238E27FC236}">
                <a16:creationId xmlns:a16="http://schemas.microsoft.com/office/drawing/2014/main" id="{968A9762-9352-429F-9F0B-AED74AFD63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02" y="3927406"/>
            <a:ext cx="191135" cy="1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328048-886C-4792-B4B6-BC55EA19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39" y="3421057"/>
            <a:ext cx="1987459" cy="1174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C69E5-836E-4323-A0F3-7652C1C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09" y="2141186"/>
            <a:ext cx="1985989" cy="9929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7DC5D5-C67D-4CB5-96DF-A1EED728D53A}"/>
              </a:ext>
            </a:extLst>
          </p:cNvPr>
          <p:cNvSpPr/>
          <p:nvPr/>
        </p:nvSpPr>
        <p:spPr>
          <a:xfrm>
            <a:off x="6674266" y="275378"/>
            <a:ext cx="2180232" cy="820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marL="360000"/>
            <a:r>
              <a:rPr lang="en-US" sz="1200" dirty="0">
                <a:solidFill>
                  <a:schemeClr val="tx1"/>
                </a:solidFill>
              </a:rPr>
              <a:t>Don’t </a:t>
            </a:r>
            <a:r>
              <a:rPr lang="en-US" sz="1200" b="1" dirty="0">
                <a:solidFill>
                  <a:schemeClr val="tx1"/>
                </a:solidFill>
              </a:rPr>
              <a:t>@mention </a:t>
            </a:r>
            <a:r>
              <a:rPr lang="en-US" sz="1200" dirty="0">
                <a:solidFill>
                  <a:schemeClr val="tx1"/>
                </a:solidFill>
              </a:rPr>
              <a:t>a Team or Channel unless you really need to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4" name="Graphic 13" descr="Marketing">
            <a:extLst>
              <a:ext uri="{FF2B5EF4-FFF2-40B4-BE49-F238E27FC236}">
                <a16:creationId xmlns:a16="http://schemas.microsoft.com/office/drawing/2014/main" id="{FC2C3191-05A8-43C8-A10E-8FF02F00B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2638" y="427039"/>
            <a:ext cx="517218" cy="517218"/>
          </a:xfrm>
          <a:prstGeom prst="rect">
            <a:avLst/>
          </a:prstGeom>
        </p:spPr>
      </p:pic>
      <p:pic>
        <p:nvPicPr>
          <p:cNvPr id="17" name="Picture 16" descr="Send button">
            <a:extLst>
              <a:ext uri="{FF2B5EF4-FFF2-40B4-BE49-F238E27FC236}">
                <a16:creationId xmlns:a16="http://schemas.microsoft.com/office/drawing/2014/main" id="{19A1D82C-F00B-4684-A5AA-11E1E7B7CB0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930" y="3470680"/>
            <a:ext cx="190500" cy="19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16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0" y="1889124"/>
            <a:ext cx="4853940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Share a file</a:t>
            </a:r>
          </a:p>
          <a:p>
            <a:pPr marL="0" indent="0">
              <a:buNone/>
            </a:pPr>
            <a:r>
              <a:rPr lang="en-US" sz="1200" dirty="0"/>
              <a:t>Sometimes words aren't enough, and you need to post a file to a channel conversation.</a:t>
            </a:r>
          </a:p>
          <a:p>
            <a:pPr marL="0" indent="0">
              <a:buNone/>
            </a:pPr>
            <a:r>
              <a:rPr lang="en-US" sz="1200" dirty="0"/>
              <a:t>In your channel conversation, click </a:t>
            </a:r>
            <a:r>
              <a:rPr lang="en-US" sz="1200" b="1" dirty="0"/>
              <a:t>Attach</a:t>
            </a:r>
            <a:r>
              <a:rPr lang="en-US" sz="1200" dirty="0"/>
              <a:t>     beneath your compose box.</a:t>
            </a:r>
          </a:p>
          <a:p>
            <a:pPr marL="0" indent="0">
              <a:buNone/>
            </a:pPr>
            <a:r>
              <a:rPr lang="en-US" sz="1200" dirty="0"/>
              <a:t>Select a file, click </a:t>
            </a:r>
            <a:r>
              <a:rPr lang="en-US" sz="1200" b="1" dirty="0"/>
              <a:t>Open</a:t>
            </a:r>
            <a:r>
              <a:rPr lang="en-US" sz="1200" dirty="0"/>
              <a:t>, and then </a:t>
            </a:r>
            <a:r>
              <a:rPr lang="en-US" sz="1200" b="1" dirty="0"/>
              <a:t>Send</a:t>
            </a:r>
            <a:r>
              <a:rPr lang="en-US" sz="1200" dirty="0"/>
              <a:t>      .</a:t>
            </a:r>
          </a:p>
          <a:p>
            <a:pPr marL="0" indent="0">
              <a:buNone/>
            </a:pPr>
            <a:r>
              <a:rPr lang="en-US" sz="1200" dirty="0"/>
              <a:t>You can always see all the files you post to a channel by going to the </a:t>
            </a:r>
            <a:r>
              <a:rPr lang="en-US" sz="1200" b="1" dirty="0"/>
              <a:t>Files</a:t>
            </a:r>
            <a:r>
              <a:rPr lang="en-US" sz="1200" dirty="0"/>
              <a:t> tab.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415772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Chat conversations – Share A file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28" name="Picture 27" descr="Send button">
            <a:extLst>
              <a:ext uri="{FF2B5EF4-FFF2-40B4-BE49-F238E27FC236}">
                <a16:creationId xmlns:a16="http://schemas.microsoft.com/office/drawing/2014/main" id="{C2C99B5F-3B5D-40A7-97B1-A555E8180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39" y="302807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hoose file button">
            <a:extLst>
              <a:ext uri="{FF2B5EF4-FFF2-40B4-BE49-F238E27FC236}">
                <a16:creationId xmlns:a16="http://schemas.microsoft.com/office/drawing/2014/main" id="{8E49EB17-483E-455B-ACA8-593886FC7E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302" y="2602292"/>
            <a:ext cx="164205" cy="15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399C08-6E03-4575-A331-FC4F63E212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3062" y="1860880"/>
            <a:ext cx="2541436" cy="11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4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0" y="1889124"/>
            <a:ext cx="4853940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Every chat and channel has a </a:t>
            </a:r>
            <a:r>
              <a:rPr lang="en-US" sz="1200" b="1" dirty="0"/>
              <a:t>Files</a:t>
            </a:r>
            <a:r>
              <a:rPr lang="en-US" sz="1200" dirty="0"/>
              <a:t> tab where you will find everything that’s been shared there.</a:t>
            </a:r>
          </a:p>
          <a:p>
            <a:pPr marL="0" indent="0">
              <a:buNone/>
            </a:pPr>
            <a:r>
              <a:rPr lang="en-US" sz="1200" dirty="0"/>
              <a:t>Create new Office files or folders by going to the Files tab and clicking </a:t>
            </a:r>
            <a:r>
              <a:rPr lang="en-US" sz="1200" b="1" dirty="0"/>
              <a:t>New</a:t>
            </a:r>
            <a:r>
              <a:rPr lang="en-US" sz="1200" dirty="0"/>
              <a:t>. You can create folders, Word, Excel or PowerPoint files directly from here. The Office files will be created with the Office Online apps.	</a:t>
            </a:r>
          </a:p>
          <a:p>
            <a:pPr marL="0" indent="0">
              <a:buNone/>
            </a:pPr>
            <a:r>
              <a:rPr lang="en-US" sz="1200" dirty="0"/>
              <a:t>Upload a file by going to the Files tab and clicking </a:t>
            </a:r>
            <a:r>
              <a:rPr lang="en-US" sz="1200" b="1" dirty="0"/>
              <a:t>Upload</a:t>
            </a:r>
            <a:r>
              <a:rPr lang="en-US" sz="1200" dirty="0"/>
              <a:t>. You can select one or more files from your computer to be uploaded.</a:t>
            </a:r>
          </a:p>
          <a:p>
            <a:pPr marL="0" indent="0">
              <a:buNone/>
            </a:pPr>
            <a:r>
              <a:rPr lang="en-US" sz="1200" dirty="0"/>
              <a:t>View files by simply clicking on the file name. A preview of the file content will appear. If you choose to edit the file click </a:t>
            </a:r>
            <a:r>
              <a:rPr lang="en-US" sz="1200" b="1" dirty="0"/>
              <a:t>Edit </a:t>
            </a:r>
            <a:r>
              <a:rPr lang="en-US" sz="1200" dirty="0"/>
              <a:t>in the preview.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Working with THE files tab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EA08A-9C65-4D4A-8E76-987090B5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878" y="1705076"/>
            <a:ext cx="1336620" cy="15859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770286-919A-4894-BB2E-1BD57925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21" y="3523128"/>
            <a:ext cx="2660913" cy="1311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F677E-9316-43CC-A1C7-2C0E1C9F6145}"/>
              </a:ext>
            </a:extLst>
          </p:cNvPr>
          <p:cNvSpPr/>
          <p:nvPr/>
        </p:nvSpPr>
        <p:spPr>
          <a:xfrm>
            <a:off x="6674266" y="275378"/>
            <a:ext cx="2180232" cy="820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marL="360000"/>
            <a:r>
              <a:rPr lang="en-US" sz="1200" dirty="0">
                <a:solidFill>
                  <a:schemeClr val="tx1"/>
                </a:solidFill>
              </a:rPr>
              <a:t>Keep files under 15 GB in size.</a:t>
            </a:r>
          </a:p>
          <a:p>
            <a:pPr marL="360000"/>
            <a:r>
              <a:rPr lang="en-US" sz="1200" dirty="0">
                <a:solidFill>
                  <a:schemeClr val="tx1"/>
                </a:solidFill>
              </a:rPr>
              <a:t>Limit to three levels of folders deep</a:t>
            </a: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2" name="Graphic 11" descr="Marketing">
            <a:extLst>
              <a:ext uri="{FF2B5EF4-FFF2-40B4-BE49-F238E27FC236}">
                <a16:creationId xmlns:a16="http://schemas.microsoft.com/office/drawing/2014/main" id="{DB16CF7C-57ED-4E30-94B7-817E5CED7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638" y="427039"/>
            <a:ext cx="517218" cy="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141A-D75B-4F54-ACCC-7648F6E460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699" y="1889124"/>
            <a:ext cx="5325909" cy="270686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Turn a conversation into a meeting with a few clicks. Add audio, video, and share your screen.</a:t>
            </a:r>
          </a:p>
          <a:p>
            <a:pPr marL="0" indent="0">
              <a:buNone/>
            </a:pPr>
            <a:r>
              <a:rPr lang="en-US" sz="1200" dirty="0"/>
              <a:t>To start a meeting, do one of the following:</a:t>
            </a:r>
          </a:p>
          <a:p>
            <a:pPr marL="0" indent="0">
              <a:buNone/>
            </a:pPr>
            <a:r>
              <a:rPr lang="en-US" sz="1200" dirty="0"/>
              <a:t>Select      in a new conversation.</a:t>
            </a:r>
          </a:p>
          <a:p>
            <a:pPr marL="0" indent="0">
              <a:buNone/>
            </a:pPr>
            <a:r>
              <a:rPr lang="en-US" sz="1200" dirty="0"/>
              <a:t>Select      in an existing conversation to keep all that conversation’s context.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 your video preview, enter a name for the meeting, and select </a:t>
            </a:r>
            <a:r>
              <a:rPr lang="en-US" sz="1200" b="1" dirty="0"/>
              <a:t>Meet now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Select the names of the team members you want to invite to the meeting.</a:t>
            </a:r>
          </a:p>
          <a:p>
            <a:pPr marL="0" indent="0">
              <a:buNone/>
            </a:pPr>
            <a:r>
              <a:rPr lang="en-US" sz="1200" dirty="0"/>
              <a:t>Select the share screen icon      to show your screen to the other people in the meeting.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699" y="411163"/>
            <a:ext cx="5825053" cy="1061829"/>
          </a:xfrm>
        </p:spPr>
        <p:txBody>
          <a:bodyPr/>
          <a:lstStyle/>
          <a:p>
            <a:r>
              <a:rPr lang="en-US" dirty="0"/>
              <a:t>―</a:t>
            </a:r>
            <a:br>
              <a:rPr lang="en-US" dirty="0"/>
            </a:br>
            <a:r>
              <a:rPr lang="en-US" dirty="0"/>
              <a:t>instant meetings with Meet now</a:t>
            </a:r>
            <a:br>
              <a:rPr lang="en-US" dirty="0"/>
            </a:br>
            <a:r>
              <a:rPr lang="en-US" dirty="0"/>
              <a:t>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D78A1-4A63-4297-9138-5D232778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5" y="2571750"/>
            <a:ext cx="179760" cy="22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D2630-E0ED-469B-8E98-F8123085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00" y="2186284"/>
            <a:ext cx="2082598" cy="635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0A041-7A5D-4907-A823-6D873695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5" y="2822220"/>
            <a:ext cx="179760" cy="2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3CCC1-3B8E-4BB8-896F-20FCE2D88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00" y="2940259"/>
            <a:ext cx="2082598" cy="14287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E03918-551E-414C-A417-353C0C142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723" y="3894792"/>
            <a:ext cx="166698" cy="1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3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57"/>
  <p:tag name="ARTICULATE_PROJECT_OPEN" val="0"/>
  <p:tag name="THINKCELLUNDODONOTDELETE" val="0"/>
  <p:tag name="EE4P_STYLE_ID" val="a357e4dd-b01b-4bfd-902b-6fcc0e39fa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_SIG">
  <a:themeElements>
    <a:clrScheme name="Colors_SIG">
      <a:dk1>
        <a:sysClr val="windowText" lastClr="000000"/>
      </a:dk1>
      <a:lt1>
        <a:sysClr val="window" lastClr="FFFFFF"/>
      </a:lt1>
      <a:dk2>
        <a:srgbClr val="0033A0"/>
      </a:dk2>
      <a:lt2>
        <a:srgbClr val="B4B4B4"/>
      </a:lt2>
      <a:accent1>
        <a:srgbClr val="0033A0"/>
      </a:accent1>
      <a:accent2>
        <a:srgbClr val="1A79BF"/>
      </a:accent2>
      <a:accent3>
        <a:srgbClr val="68CEF2"/>
      </a:accent3>
      <a:accent4>
        <a:srgbClr val="00814F"/>
      </a:accent4>
      <a:accent5>
        <a:srgbClr val="58B947"/>
      </a:accent5>
      <a:accent6>
        <a:srgbClr val="A6CE39"/>
      </a:accent6>
      <a:hlink>
        <a:srgbClr val="0033A0"/>
      </a:hlink>
      <a:folHlink>
        <a:srgbClr val="0033A0"/>
      </a:folHlink>
    </a:clrScheme>
    <a:fontScheme name="SIG_fon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1450" indent="-171450">
          <a:buFont typeface="Wingdings" panose="05000000000000000000" pitchFamily="2" charset="2"/>
          <a:buChar char="§"/>
          <a:defRPr sz="1100" dirty="0" err="1" smtClean="0"/>
        </a:defPPr>
      </a:lstStyle>
    </a:txDef>
  </a:objectDefaults>
  <a:extraClrSchemeLst/>
  <a:custClrLst>
    <a:custClr name="SIG Blue">
      <a:srgbClr val="0033A0"/>
    </a:custClr>
    <a:custClr name="Middle Blue">
      <a:srgbClr val="1A79BF"/>
    </a:custClr>
    <a:custClr name="Light Blue">
      <a:srgbClr val="68CEF2"/>
    </a:custClr>
    <a:custClr name="Grey">
      <a:srgbClr val="B4B4B4"/>
    </a:custClr>
    <a:custClr name="Dark Green">
      <a:srgbClr val="00814F"/>
    </a:custClr>
    <a:custClr name="Middle Green">
      <a:srgbClr val="58B947"/>
    </a:custClr>
    <a:custClr name="Light Green">
      <a:srgbClr val="A6CE39"/>
    </a:custClr>
    <a:custClr name="Yellow">
      <a:srgbClr val="FFCC00"/>
    </a:custClr>
    <a:custClr name="Orange">
      <a:srgbClr val="F26522"/>
    </a:custClr>
    <a:custClr name="Red">
      <a:srgbClr val="F04E56"/>
    </a:custClr>
  </a:custClrLst>
  <a:extLst>
    <a:ext uri="{05A4C25C-085E-4340-85A3-A5531E510DB2}">
      <thm15:themeFamily xmlns:thm15="http://schemas.microsoft.com/office/thememl/2012/main" name="SIG.pptx" id="{A19296C2-9761-4A30-8860-A98738717194}" vid="{5532B712-76E6-4C1E-AB30-38D06F5443D3}"/>
    </a:ext>
  </a:extLst>
</a:theme>
</file>

<file path=ppt/theme/theme2.xml><?xml version="1.0" encoding="utf-8"?>
<a:theme xmlns:a="http://schemas.openxmlformats.org/drawingml/2006/main" name="Larissa">
  <a:themeElements>
    <a:clrScheme name="SIG_colour">
      <a:dk1>
        <a:sysClr val="windowText" lastClr="000000"/>
      </a:dk1>
      <a:lt1>
        <a:sysClr val="window" lastClr="FFFFFF"/>
      </a:lt1>
      <a:dk2>
        <a:srgbClr val="0047BA"/>
      </a:dk2>
      <a:lt2>
        <a:srgbClr val="D7D7D7"/>
      </a:lt2>
      <a:accent1>
        <a:srgbClr val="3C4B95"/>
      </a:accent1>
      <a:accent2>
        <a:srgbClr val="00804E"/>
      </a:accent2>
      <a:accent3>
        <a:srgbClr val="CC0000"/>
      </a:accent3>
      <a:accent4>
        <a:srgbClr val="FF6600"/>
      </a:accent4>
      <a:accent5>
        <a:srgbClr val="FFCC00"/>
      </a:accent5>
      <a:accent6>
        <a:srgbClr val="808080"/>
      </a:accent6>
      <a:hlink>
        <a:srgbClr val="3C4B95"/>
      </a:hlink>
      <a:folHlink>
        <a:srgbClr val="3C4B95"/>
      </a:folHlink>
    </a:clrScheme>
    <a:fontScheme name="SIG_fon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SIG_colour">
      <a:dk1>
        <a:sysClr val="windowText" lastClr="000000"/>
      </a:dk1>
      <a:lt1>
        <a:sysClr val="window" lastClr="FFFFFF"/>
      </a:lt1>
      <a:dk2>
        <a:srgbClr val="0047BA"/>
      </a:dk2>
      <a:lt2>
        <a:srgbClr val="D7D7D7"/>
      </a:lt2>
      <a:accent1>
        <a:srgbClr val="3C4B95"/>
      </a:accent1>
      <a:accent2>
        <a:srgbClr val="00804E"/>
      </a:accent2>
      <a:accent3>
        <a:srgbClr val="CC0000"/>
      </a:accent3>
      <a:accent4>
        <a:srgbClr val="FF6600"/>
      </a:accent4>
      <a:accent5>
        <a:srgbClr val="FFCC00"/>
      </a:accent5>
      <a:accent6>
        <a:srgbClr val="808080"/>
      </a:accent6>
      <a:hlink>
        <a:srgbClr val="3C4B95"/>
      </a:hlink>
      <a:folHlink>
        <a:srgbClr val="3C4B95"/>
      </a:folHlink>
    </a:clrScheme>
    <a:fontScheme name="SIG_font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7A5C93DB6C3428735E16D1CBD4C03" ma:contentTypeVersion="6" ma:contentTypeDescription="Create a new document." ma:contentTypeScope="" ma:versionID="88488d580a2dffd8d4118c4d136cd15e">
  <xsd:schema xmlns:xsd="http://www.w3.org/2001/XMLSchema" xmlns:xs="http://www.w3.org/2001/XMLSchema" xmlns:p="http://schemas.microsoft.com/office/2006/metadata/properties" xmlns:ns2="a5b78486-2bcb-46c4-9e58-d05d81dc4c80" xmlns:ns3="bfe7f340-f6df-4cec-b3de-c39d6edd2b32" targetNamespace="http://schemas.microsoft.com/office/2006/metadata/properties" ma:root="true" ma:fieldsID="9eb8716251cbf8f22ff71793ec802bd0" ns2:_="" ns3:_="">
    <xsd:import namespace="a5b78486-2bcb-46c4-9e58-d05d81dc4c80"/>
    <xsd:import namespace="bfe7f340-f6df-4cec-b3de-c39d6edd2b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78486-2bcb-46c4-9e58-d05d81dc4c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e7f340-f6df-4cec-b3de-c39d6edd2b3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A17EFD-279B-4A3D-917F-5D4A22CE547B}"/>
</file>

<file path=customXml/itemProps2.xml><?xml version="1.0" encoding="utf-8"?>
<ds:datastoreItem xmlns:ds="http://schemas.openxmlformats.org/officeDocument/2006/customXml" ds:itemID="{E416A37F-690F-42EF-90E7-4B261DE9EAAC}"/>
</file>

<file path=customXml/itemProps3.xml><?xml version="1.0" encoding="utf-8"?>
<ds:datastoreItem xmlns:ds="http://schemas.openxmlformats.org/officeDocument/2006/customXml" ds:itemID="{1C240DAB-F361-4B27-8A17-6EEA57EC2911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877</Words>
  <Application>Microsoft Office PowerPoint</Application>
  <PresentationFormat>On-screen Show (16:9)</PresentationFormat>
  <Paragraphs>97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</vt:lpstr>
      <vt:lpstr>Wingdings</vt:lpstr>
      <vt:lpstr>Arial</vt:lpstr>
      <vt:lpstr>Open Sans Light</vt:lpstr>
      <vt:lpstr>Open Sans Extrabold</vt:lpstr>
      <vt:lpstr>Template_SIG</vt:lpstr>
      <vt:lpstr>think-cell Folie</vt:lpstr>
      <vt:lpstr>Microsoft Teams</vt:lpstr>
      <vt:lpstr>― what is Microsoft Teams? ―</vt:lpstr>
      <vt:lpstr>― MS teams structure ―</vt:lpstr>
      <vt:lpstr>― Chat conversations ―</vt:lpstr>
      <vt:lpstr>― Chat conversations - reply ―</vt:lpstr>
      <vt:lpstr>― Chat conversations – @mention ―</vt:lpstr>
      <vt:lpstr>― Chat conversations – Share A file ―</vt:lpstr>
      <vt:lpstr>― Working with THE files tab ―</vt:lpstr>
      <vt:lpstr>― instant meetings with Meet now ―</vt:lpstr>
      <vt:lpstr>― Activity usage ―</vt:lpstr>
      <vt:lpstr>― Search ―</vt:lpstr>
      <vt:lpstr>― Help ―</vt:lpstr>
      <vt:lpstr>PowerPoint Presentation</vt:lpstr>
    </vt:vector>
  </TitlesOfParts>
  <Company>SIG International Services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</dc:title>
  <dc:creator>Günther, Harald</dc:creator>
  <cp:lastModifiedBy>Günther, Harald</cp:lastModifiedBy>
  <cp:revision>3</cp:revision>
  <dcterms:created xsi:type="dcterms:W3CDTF">2019-07-04T08:02:26Z</dcterms:created>
  <dcterms:modified xsi:type="dcterms:W3CDTF">2019-07-04T16:11:46Z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130C3DD8-065A-4E53-AD38-D4ED00467159</vt:lpwstr>
  </property>
  <property fmtid="{D5CDD505-2E9C-101B-9397-08002B2CF9AE}" pid="3" name="ArticulatePath">
    <vt:lpwstr>Präsentation1</vt:lpwstr>
  </property>
  <property fmtid="{D5CDD505-2E9C-101B-9397-08002B2CF9AE}" pid="4" name="ContentTypeId">
    <vt:lpwstr>0x0101000817A5C93DB6C3428735E16D1CBD4C03</vt:lpwstr>
  </property>
</Properties>
</file>